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4"/>
  </p:notesMasterIdLst>
  <p:sldIdLst>
    <p:sldId id="256" r:id="rId2"/>
    <p:sldId id="258" r:id="rId3"/>
    <p:sldId id="257" r:id="rId4"/>
    <p:sldId id="302" r:id="rId5"/>
    <p:sldId id="405" r:id="rId6"/>
    <p:sldId id="406" r:id="rId7"/>
    <p:sldId id="407" r:id="rId8"/>
    <p:sldId id="408" r:id="rId9"/>
    <p:sldId id="278" r:id="rId10"/>
    <p:sldId id="299" r:id="rId11"/>
    <p:sldId id="300" r:id="rId12"/>
    <p:sldId id="301" r:id="rId13"/>
    <p:sldId id="368" r:id="rId14"/>
    <p:sldId id="369" r:id="rId15"/>
    <p:sldId id="370" r:id="rId16"/>
    <p:sldId id="371" r:id="rId17"/>
    <p:sldId id="372" r:id="rId18"/>
    <p:sldId id="259" r:id="rId19"/>
    <p:sldId id="271" r:id="rId20"/>
    <p:sldId id="373" r:id="rId21"/>
    <p:sldId id="374" r:id="rId22"/>
    <p:sldId id="375" r:id="rId23"/>
    <p:sldId id="376" r:id="rId24"/>
    <p:sldId id="377" r:id="rId25"/>
    <p:sldId id="378" r:id="rId26"/>
    <p:sldId id="379" r:id="rId27"/>
    <p:sldId id="380" r:id="rId28"/>
    <p:sldId id="381" r:id="rId29"/>
    <p:sldId id="382" r:id="rId30"/>
    <p:sldId id="383" r:id="rId31"/>
    <p:sldId id="384" r:id="rId32"/>
    <p:sldId id="303" r:id="rId33"/>
    <p:sldId id="385" r:id="rId34"/>
    <p:sldId id="273" r:id="rId35"/>
    <p:sldId id="304" r:id="rId36"/>
    <p:sldId id="305" r:id="rId37"/>
    <p:sldId id="386" r:id="rId38"/>
    <p:sldId id="340" r:id="rId39"/>
    <p:sldId id="342" r:id="rId40"/>
    <p:sldId id="343" r:id="rId41"/>
    <p:sldId id="344" r:id="rId42"/>
    <p:sldId id="298" r:id="rId4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lkman Neo" initials="WN" lastIdx="1" clrIdx="0">
    <p:extLst>
      <p:ext uri="{19B8F6BF-5375-455C-9EA6-DF929625EA0E}">
        <p15:presenceInfo xmlns:p15="http://schemas.microsoft.com/office/powerpoint/2012/main" userId="2f8c92057b78d54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12"/>
  </p:normalViewPr>
  <p:slideViewPr>
    <p:cSldViewPr snapToGrid="0" snapToObjects="1">
      <p:cViewPr varScale="1">
        <p:scale>
          <a:sx n="162" d="100"/>
          <a:sy n="162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8422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1742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063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d7dadc7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d7dadc7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I’d like to concentrate on two parts of Flutter, that I especially admire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437359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7599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58112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15787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1579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d7dadc7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d7dadc7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I’d like to concentrate on two parts of Flutter, that I especially admire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80e1310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80e1310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Brand-driven == customized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Internal teams at Google (CRM system) have managed to build functioning prototypes in a week.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Designers with 0 coding experiences became productive with Flutter in weeks - allowing them to build prototypes in hours.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34821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814583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338478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979062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184689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081666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387350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d7dadc7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d7dadc7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I’d like to concentrate on two parts of Flutter, that I especially admire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285593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96403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3978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097161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d7dadc7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d7dadc7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I’d like to concentrate on two parts of Flutter, that I especially admire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945544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629618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d7dadc72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d7dadc72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beauty of hot reload is, that even after fixing an error, state is still maintained - allowing to iterate and develop far quicker.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461888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388ebc691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388ebc691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Also available via IntelliJ’s built-in debugger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388ebc691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388ebc691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Also available via IntelliJ’s built-in debugger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47672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388ebc691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388ebc691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Also available via IntelliJ’s built-in debugger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043226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388ebc691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388ebc691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Also available via IntelliJ’s built-in debugger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8996699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d7dadc7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d7dadc7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I’d like to concentrate on two parts of Flutter, that I especially admire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1844324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4d7dadc72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4d7dadc72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64695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2004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0543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82744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80e1310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80e1310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Brand-driven == customized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Internal teams at Google (CRM system) have managed to build functioning prototypes in a week.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Designers with 0 coding experiences became productive with Flutter in weeks - allowing them to build prototypes in hours.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3799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3" name="Google Shape;33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art.dev/platform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codelab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showcase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flutterdev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get-started/instal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flutter.cn/docs/get-started/instal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lutter.dev/embedded" TargetMode="External"/><Relationship Id="rId5" Type="http://schemas.openxmlformats.org/officeDocument/2006/relationships/hyperlink" Target="https://flutter.dev/desktop" TargetMode="External"/><Relationship Id="rId4" Type="http://schemas.openxmlformats.org/officeDocument/2006/relationships/hyperlink" Target="https://flutter.dev/web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get-started/install/maco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lutter.dev/docs/get-started/install/linux" TargetMode="External"/><Relationship Id="rId4" Type="http://schemas.openxmlformats.org/officeDocument/2006/relationships/hyperlink" Target="https://flutter.dev/docs/get-started/install/windows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/debug/dev-options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android.com/studio/run/win-usb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/run/emulator-acceleratio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/run/emulator-acceleration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get-started/editor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get-started/editor?tab=androidstudio#androidstudio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lutter.dev/docs/get-started/editor?tab=androidstudio#emacs" TargetMode="External"/><Relationship Id="rId4" Type="http://schemas.openxmlformats.org/officeDocument/2006/relationships/hyperlink" Target="https://flutter.dev/docs/get-started/editor?tab=androidstudio#vscode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labs.developers.google.com/?cat=Flutter" TargetMode="External"/><Relationship Id="rId3" Type="http://schemas.openxmlformats.org/officeDocument/2006/relationships/hyperlink" Target="https://flutter.dev/" TargetMode="External"/><Relationship Id="rId7" Type="http://schemas.openxmlformats.org/officeDocument/2006/relationships/hyperlink" Target="https://flutter.dev/showcas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flutter" TargetMode="External"/><Relationship Id="rId5" Type="http://schemas.openxmlformats.org/officeDocument/2006/relationships/hyperlink" Target="https://flutter.dev/docs" TargetMode="External"/><Relationship Id="rId4" Type="http://schemas.openxmlformats.org/officeDocument/2006/relationships/hyperlink" Target="https://flutter.dev/community" TargetMode="External"/><Relationship Id="rId9" Type="http://schemas.openxmlformats.org/officeDocument/2006/relationships/hyperlink" Target="https://flutter.dev/community/china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get-started/test-drive?tab=androidstudio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get-started/test-drive?tab=androidstudio#androidstudio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lutter.dev/docs/get-started/test-drive?tab=androidstudio#terminal" TargetMode="External"/><Relationship Id="rId4" Type="http://schemas.openxmlformats.org/officeDocument/2006/relationships/hyperlink" Target="https://flutter.dev/docs/get-started/test-drive?tab=androidstudio#vscode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testing/build-modes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development/ui/layout/tutorial" TargetMode="External"/><Relationship Id="rId2" Type="http://schemas.openxmlformats.org/officeDocument/2006/relationships/hyperlink" Target="https://flutter.dev/docs/development/ui/widgets-intr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utter.dev/docs/development/ui/interactiv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labs.developers.google.com/codelabs/from-java-to-dart" TargetMode="External"/><Relationship Id="rId7" Type="http://schemas.openxmlformats.org/officeDocument/2006/relationships/hyperlink" Target="https://flutter.dev/docs/get-started/flutter-for/xamarin-forms-devs" TargetMode="External"/><Relationship Id="rId2" Type="http://schemas.openxmlformats.org/officeDocument/2006/relationships/hyperlink" Target="https://flutter.dev/docs/get-started/flutter-for/android-dev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lutter.dev/docs/get-started/flutter-for/web-devs" TargetMode="External"/><Relationship Id="rId5" Type="http://schemas.openxmlformats.org/officeDocument/2006/relationships/hyperlink" Target="https://flutter.dev/docs/get-started/flutter-for/react-native-devs" TargetMode="External"/><Relationship Id="rId4" Type="http://schemas.openxmlformats.org/officeDocument/2006/relationships/hyperlink" Target="https://flutter.dev/docs/get-started/flutter-for/ios-devs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cookbook" TargetMode="External"/><Relationship Id="rId7" Type="http://schemas.openxmlformats.org/officeDocument/2006/relationships/hyperlink" Target="https://www.udacity.com/course/build-native-mobile-apps-with-flutter--ud905" TargetMode="External"/><Relationship Id="rId2" Type="http://schemas.openxmlformats.org/officeDocument/2006/relationships/hyperlink" Target="https://github.com/flutter/samples/blob/master/INDEX.m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ppbrewery.co/p/flutter-development-bootcamp-with-dart" TargetMode="External"/><Relationship Id="rId5" Type="http://schemas.openxmlformats.org/officeDocument/2006/relationships/hyperlink" Target="https://api.flutter.dev/" TargetMode="External"/><Relationship Id="rId4" Type="http://schemas.openxmlformats.org/officeDocument/2006/relationships/hyperlink" Target="https://flutter.dev/docs/resources/bootstrap-into-dart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cn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orage.flutter-io.cn/flutter_infra_release/releases/stable/windows/flutter_windows_v1.0.0-stable.zip" TargetMode="External"/><Relationship Id="rId5" Type="http://schemas.openxmlformats.org/officeDocument/2006/relationships/hyperlink" Target="https://storage.googleapis.com/flutter_infra_release/releases/stable/windows/flutter_windows_v1.0.0-stable.zip" TargetMode="External"/><Relationship Id="rId4" Type="http://schemas.openxmlformats.org/officeDocument/2006/relationships/hyperlink" Target="https://flutter.dev/docs/development/tools/sdk/release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irrors.sjtug.sjtu.edu.c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rt-pub.mirrors.sjtug.sjtu.edu.cn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26555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Get Started</a:t>
            </a: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6554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err="1"/>
              <a:t>Wenxuan</a:t>
            </a:r>
            <a:r>
              <a:rPr lang="en-US" altLang="zh-CN" dirty="0"/>
              <a:t> Shi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College of Software, Nankai University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Email: </a:t>
            </a:r>
            <a:r>
              <a:rPr lang="en-GB" dirty="0" err="1"/>
              <a:t>shiwx@nankai.edu.cn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Wechat</a:t>
            </a:r>
            <a:r>
              <a:rPr lang="en-GB" dirty="0"/>
              <a:t>: 13920561100</a:t>
            </a:r>
            <a:endParaRPr dirty="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00" y="1572700"/>
            <a:ext cx="2927700" cy="292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Fast Development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r>
              <a:rPr lang="en" altLang="zh-CN" dirty="0"/>
              <a:t>Paint your app to life in milliseconds with Stateful Hot Reload. </a:t>
            </a:r>
          </a:p>
          <a:p>
            <a:pPr marL="342900"/>
            <a:r>
              <a:rPr lang="en" altLang="zh-CN" dirty="0"/>
              <a:t>Use a rich set of fully-customizable widgets to build native interfaces in minutes.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8664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Expressive and Flexible UI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r>
              <a:rPr lang="en" altLang="zh-CN" dirty="0"/>
              <a:t>Quickly ship features with a focus on native end-user experiences.</a:t>
            </a:r>
          </a:p>
          <a:p>
            <a:pPr marL="342900"/>
            <a:r>
              <a:rPr lang="en" altLang="zh-CN" dirty="0"/>
              <a:t>Layered architecture allows for full customization, which results in incredibly fast rendering and expressive and flexible designs.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0066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Native Performance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r>
              <a:rPr lang="en" altLang="zh-CN" dirty="0"/>
              <a:t>Flutter’s widgets incorporate all critical platform differences such as scrolling, navigation, icons and fonts, and your Flutter code is compiled to native ARM machine code using </a:t>
            </a:r>
            <a:r>
              <a:rPr lang="en" altLang="zh-CN" dirty="0">
                <a:hlinkClick r:id="rId3"/>
              </a:rPr>
              <a:t>Dart's native compilers</a:t>
            </a:r>
            <a:r>
              <a:rPr lang="en" altLang="zh-CN" dirty="0"/>
              <a:t>. </a:t>
            </a:r>
          </a:p>
          <a:p>
            <a:pPr marL="342900"/>
            <a:r>
              <a:rPr lang="en" altLang="zh-CN" dirty="0"/>
              <a:t>Thus Flutter gives you full native performance on both iOS and Android.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7366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401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Try Flutter </a:t>
            </a:r>
          </a:p>
        </p:txBody>
      </p:sp>
    </p:spTree>
    <p:extLst>
      <p:ext uri="{BB962C8B-B14F-4D97-AF65-F5344CB8AC3E}">
        <p14:creationId xmlns:p14="http://schemas.microsoft.com/office/powerpoint/2010/main" val="2460796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In your browser</a:t>
            </a:r>
            <a:r>
              <a:rPr lang="en-US" altLang="zh-CN" dirty="0"/>
              <a:t>:</a:t>
            </a:r>
            <a:r>
              <a:rPr lang="en" altLang="zh-CN" dirty="0"/>
              <a:t> </a:t>
            </a:r>
            <a:r>
              <a:rPr lang="en" altLang="zh-CN" dirty="0">
                <a:hlinkClick r:id="rId3"/>
              </a:rPr>
              <a:t>https://flutter.dev/</a:t>
            </a:r>
            <a:endParaRPr lang="en" altLang="zh-CN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EA49856-8929-3E4B-96EB-3BE673764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071" y="1281050"/>
            <a:ext cx="5315033" cy="34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836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 err="1"/>
              <a:t>Codelabs</a:t>
            </a:r>
            <a:r>
              <a:rPr lang="en" altLang="zh-CN" dirty="0"/>
              <a:t> &amp; workshops</a:t>
            </a:r>
            <a:r>
              <a:rPr lang="en-US" altLang="zh-CN" dirty="0"/>
              <a:t>:</a:t>
            </a:r>
            <a:r>
              <a:rPr lang="en" altLang="zh-CN" dirty="0"/>
              <a:t> </a:t>
            </a:r>
            <a:r>
              <a:rPr lang="en" altLang="zh-CN" sz="2000" dirty="0">
                <a:hlinkClick r:id="rId3"/>
              </a:rPr>
              <a:t>https://</a:t>
            </a:r>
            <a:r>
              <a:rPr lang="en" altLang="zh-CN" sz="2000" dirty="0" err="1">
                <a:hlinkClick r:id="rId3"/>
              </a:rPr>
              <a:t>flutter.dev</a:t>
            </a:r>
            <a:r>
              <a:rPr lang="en" altLang="zh-CN" sz="2000" dirty="0">
                <a:hlinkClick r:id="rId3"/>
              </a:rPr>
              <a:t>/docs/</a:t>
            </a:r>
            <a:r>
              <a:rPr lang="en" altLang="zh-CN" sz="2000" dirty="0" err="1">
                <a:hlinkClick r:id="rId3"/>
              </a:rPr>
              <a:t>codelabs</a:t>
            </a:r>
            <a:endParaRPr lang="en" altLang="zh-CN" sz="20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411D4BE-8454-5E48-97C7-489ADCB42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8831" y="1229875"/>
            <a:ext cx="6566338" cy="359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70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Showcase</a:t>
            </a:r>
            <a:r>
              <a:rPr lang="en-US" altLang="zh-CN" dirty="0"/>
              <a:t>:</a:t>
            </a:r>
            <a:r>
              <a:rPr lang="en" altLang="zh-CN" dirty="0"/>
              <a:t> </a:t>
            </a:r>
            <a:r>
              <a:rPr lang="en" altLang="zh-CN" sz="2000" dirty="0">
                <a:hlinkClick r:id="rId3"/>
              </a:rPr>
              <a:t>https://</a:t>
            </a:r>
            <a:r>
              <a:rPr lang="en" altLang="zh-CN" sz="2000" dirty="0" err="1">
                <a:hlinkClick r:id="rId3"/>
              </a:rPr>
              <a:t>flutter.dev</a:t>
            </a:r>
            <a:r>
              <a:rPr lang="en" altLang="zh-CN" sz="2000" dirty="0">
                <a:hlinkClick r:id="rId3"/>
              </a:rPr>
              <a:t>/showcase</a:t>
            </a:r>
            <a:endParaRPr lang="en" altLang="zh-CN" sz="20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4AEF5E3-3E65-4741-8C81-5F5E43522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3790" y="1229875"/>
            <a:ext cx="3816390" cy="36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28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Learn from developers</a:t>
            </a:r>
            <a:r>
              <a:rPr lang="en-US" altLang="zh-CN" dirty="0"/>
              <a:t>:</a:t>
            </a:r>
            <a:r>
              <a:rPr lang="en" altLang="zh-CN" dirty="0"/>
              <a:t> </a:t>
            </a:r>
            <a:r>
              <a:rPr lang="en" altLang="zh-CN" sz="2000" dirty="0">
                <a:hlinkClick r:id="rId3"/>
              </a:rPr>
              <a:t>https://</a:t>
            </a:r>
            <a:r>
              <a:rPr lang="en" altLang="zh-CN" sz="2000" dirty="0" err="1">
                <a:hlinkClick r:id="rId3"/>
              </a:rPr>
              <a:t>www.youtube.com</a:t>
            </a:r>
            <a:r>
              <a:rPr lang="en" altLang="zh-CN" sz="2000" dirty="0">
                <a:hlinkClick r:id="rId3"/>
              </a:rPr>
              <a:t>/</a:t>
            </a:r>
            <a:r>
              <a:rPr lang="en" altLang="zh-CN" sz="2000" dirty="0" err="1">
                <a:hlinkClick r:id="rId3"/>
              </a:rPr>
              <a:t>flutterdev</a:t>
            </a:r>
            <a:endParaRPr lang="en" altLang="zh-CN" sz="20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7EBCC3-21BC-DC4F-8845-E823EDCE7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430" y="1229875"/>
            <a:ext cx="6804563" cy="386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545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401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Install Flutter </a:t>
            </a:r>
            <a:br>
              <a:rPr lang="en" altLang="zh-CN" dirty="0"/>
            </a:br>
            <a:r>
              <a:rPr lang="en" altLang="zh-CN" sz="2800" dirty="0">
                <a:solidFill>
                  <a:srgbClr val="92D050"/>
                </a:solidFill>
              </a:rPr>
              <a:t>It’s free and open source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Install</a:t>
            </a:r>
            <a:endParaRPr dirty="0"/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altLang="zh-CN" dirty="0"/>
              <a:t>Select the operating system on which you are installing Flutter:</a:t>
            </a:r>
          </a:p>
          <a:p>
            <a:pPr marL="342900"/>
            <a:r>
              <a:rPr lang="en" dirty="0">
                <a:hlinkClick r:id="rId3"/>
              </a:rPr>
              <a:t>https://flutter.dev/docs/get-started/install</a:t>
            </a:r>
            <a:endParaRPr lang="en" dirty="0"/>
          </a:p>
          <a:p>
            <a:pPr marL="342900"/>
            <a:r>
              <a:rPr lang="en" dirty="0">
                <a:hlinkClick r:id="rId4"/>
              </a:rPr>
              <a:t>https://flutter.cn/docs/get-started/install</a:t>
            </a:r>
            <a:r>
              <a:rPr lang="en" dirty="0"/>
              <a:t> 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D16EC7-D4CB-5843-A6A2-C4D0ED8F6B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004" y="2560950"/>
            <a:ext cx="7504386" cy="21725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What is Flutter?</a:t>
            </a:r>
            <a:endParaRPr dirty="0"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78984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altLang="zh-CN" dirty="0"/>
              <a:t>Flutter is Google's UI toolkit for building beautiful, natively compiled applications for </a:t>
            </a:r>
            <a:r>
              <a:rPr lang="en" altLang="zh-CN" dirty="0">
                <a:hlinkClick r:id="rId3"/>
              </a:rPr>
              <a:t>mobile</a:t>
            </a:r>
            <a:r>
              <a:rPr lang="en" altLang="zh-CN" dirty="0"/>
              <a:t>, </a:t>
            </a:r>
            <a:r>
              <a:rPr lang="en" altLang="zh-CN" dirty="0">
                <a:hlinkClick r:id="rId4"/>
              </a:rPr>
              <a:t>web</a:t>
            </a:r>
            <a:r>
              <a:rPr lang="en" altLang="zh-CN" dirty="0"/>
              <a:t>, </a:t>
            </a:r>
            <a:r>
              <a:rPr lang="en" altLang="zh-CN" dirty="0">
                <a:hlinkClick r:id="rId5"/>
              </a:rPr>
              <a:t>desktop</a:t>
            </a:r>
            <a:r>
              <a:rPr lang="en" altLang="zh-CN" dirty="0"/>
              <a:t>, and </a:t>
            </a:r>
            <a:r>
              <a:rPr lang="en" altLang="zh-CN" dirty="0">
                <a:hlinkClick r:id="rId6"/>
              </a:rPr>
              <a:t>embedded</a:t>
            </a:r>
            <a:r>
              <a:rPr lang="en" altLang="zh-CN" dirty="0"/>
              <a:t> devices from a single codebase.</a:t>
            </a:r>
            <a:endParaRPr sz="20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E5482C3-4B63-9942-8D29-27AEA02A5B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1603" y="3380225"/>
            <a:ext cx="2514600" cy="5334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Platform setup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" altLang="zh-CN" dirty="0"/>
              <a:t>Complete at least one of the platform setup steps now, to be able to build and run your first Flutter app.</a:t>
            </a:r>
          </a:p>
          <a:p>
            <a:r>
              <a:rPr lang="en" altLang="zh-CN" dirty="0"/>
              <a:t>MacOS: </a:t>
            </a:r>
            <a:r>
              <a:rPr lang="en" altLang="zh-CN" sz="1600" dirty="0">
                <a:hlinkClick r:id="rId3"/>
              </a:rPr>
              <a:t>https://flutter.dev/docs/get-started/install/macos</a:t>
            </a:r>
            <a:r>
              <a:rPr lang="en" altLang="zh-CN" sz="1600" dirty="0"/>
              <a:t> </a:t>
            </a:r>
          </a:p>
          <a:p>
            <a:r>
              <a:rPr lang="en" altLang="zh-CN" dirty="0"/>
              <a:t>Windows: </a:t>
            </a:r>
            <a:r>
              <a:rPr lang="en" altLang="zh-CN" sz="1600" dirty="0">
                <a:hlinkClick r:id="rId4"/>
              </a:rPr>
              <a:t>https://flutter.dev/docs/get-started/install/windows</a:t>
            </a:r>
            <a:r>
              <a:rPr lang="en" altLang="zh-CN" sz="1600" dirty="0"/>
              <a:t> </a:t>
            </a:r>
          </a:p>
          <a:p>
            <a:r>
              <a:rPr lang="en" altLang="zh-CN" dirty="0"/>
              <a:t>Linux: </a:t>
            </a:r>
            <a:r>
              <a:rPr lang="en" altLang="zh-CN" sz="1600" dirty="0">
                <a:hlinkClick r:id="rId5"/>
              </a:rPr>
              <a:t>https://flutter.dev/docs/get-started/install/linux</a:t>
            </a:r>
            <a:r>
              <a:rPr lang="en" altLang="zh-CN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18189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Practice: Android setup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" altLang="zh-CN" dirty="0"/>
              <a:t>Install Android Studio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Download and install </a:t>
            </a:r>
            <a:r>
              <a:rPr lang="en" altLang="zh-CN" dirty="0">
                <a:hlinkClick r:id="rId3"/>
              </a:rPr>
              <a:t>Android Studio</a:t>
            </a:r>
            <a:r>
              <a:rPr lang="en" altLang="zh-CN" dirty="0"/>
              <a:t>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Start Android Studio, and go through the ‘Android Studio Setup Wizard’. This installs the latest Android SDK, Android SDK Command-line Tools, and Android SDK Build-Tools, which are required by Flutter when developing for Android.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Run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 flutter doctor </a:t>
            </a:r>
            <a:r>
              <a:rPr lang="en" altLang="zh-CN" dirty="0"/>
              <a:t>to confirm that Flutter has located your installation of Android Studio. If Flutter cannot locate it, run 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flutter config --android-studio-</a:t>
            </a:r>
            <a:r>
              <a:rPr lang="en" altLang="zh-CN" dirty="0" err="1">
                <a:solidFill>
                  <a:schemeClr val="accent5">
                    <a:lumMod val="75000"/>
                  </a:schemeClr>
                </a:solidFill>
              </a:rPr>
              <a:t>dir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 &lt;directory&gt; </a:t>
            </a:r>
            <a:r>
              <a:rPr lang="en" altLang="zh-CN" dirty="0"/>
              <a:t>to set the directory that Android Studio is installed to.</a:t>
            </a:r>
          </a:p>
        </p:txBody>
      </p:sp>
    </p:spTree>
    <p:extLst>
      <p:ext uri="{BB962C8B-B14F-4D97-AF65-F5344CB8AC3E}">
        <p14:creationId xmlns:p14="http://schemas.microsoft.com/office/powerpoint/2010/main" val="2794737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Practice: Android setup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" altLang="zh-CN" dirty="0"/>
              <a:t>Set up your Android device</a:t>
            </a:r>
          </a:p>
          <a:p>
            <a:pPr>
              <a:buFont typeface="+mj-lt"/>
              <a:buAutoNum type="arabicPeriod"/>
            </a:pPr>
            <a:r>
              <a:rPr lang="en" altLang="zh-CN" sz="1800" dirty="0"/>
              <a:t>Enable </a:t>
            </a:r>
            <a:r>
              <a:rPr lang="en" altLang="zh-CN" sz="1800" b="1" dirty="0"/>
              <a:t>Developer options</a:t>
            </a:r>
            <a:r>
              <a:rPr lang="en" altLang="zh-CN" sz="1800" dirty="0"/>
              <a:t> and </a:t>
            </a:r>
            <a:r>
              <a:rPr lang="en" altLang="zh-CN" sz="1800" b="1" dirty="0"/>
              <a:t>USB debugging</a:t>
            </a:r>
            <a:r>
              <a:rPr lang="en" altLang="zh-CN" sz="1800" dirty="0"/>
              <a:t> on your device. Detailed instructions are available in the </a:t>
            </a:r>
            <a:r>
              <a:rPr lang="en" altLang="zh-CN" sz="1800" dirty="0">
                <a:hlinkClick r:id="rId3"/>
              </a:rPr>
              <a:t>Android documentation</a:t>
            </a:r>
            <a:r>
              <a:rPr lang="en" altLang="zh-CN" sz="1800" dirty="0"/>
              <a:t>.</a:t>
            </a:r>
          </a:p>
          <a:p>
            <a:pPr>
              <a:buFont typeface="+mj-lt"/>
              <a:buAutoNum type="arabicPeriod"/>
            </a:pPr>
            <a:r>
              <a:rPr lang="en" altLang="zh-CN" sz="1800" dirty="0"/>
              <a:t>Windows-only: Install the </a:t>
            </a:r>
            <a:r>
              <a:rPr lang="en" altLang="zh-CN" sz="1800" dirty="0">
                <a:hlinkClick r:id="rId4"/>
              </a:rPr>
              <a:t>Google USB Driver</a:t>
            </a:r>
            <a:r>
              <a:rPr lang="en" altLang="zh-CN" sz="1800" dirty="0"/>
              <a:t>.</a:t>
            </a:r>
          </a:p>
          <a:p>
            <a:pPr>
              <a:buFont typeface="+mj-lt"/>
              <a:buAutoNum type="arabicPeriod"/>
            </a:pPr>
            <a:r>
              <a:rPr lang="en" altLang="zh-CN" sz="1800" dirty="0"/>
              <a:t>Using a USB cable, plug your phone into your computer. If prompted on your device, authorize your computer to access your device.</a:t>
            </a:r>
          </a:p>
          <a:p>
            <a:pPr>
              <a:buFont typeface="+mj-lt"/>
              <a:buAutoNum type="arabicPeriod"/>
            </a:pPr>
            <a:r>
              <a:rPr lang="en" altLang="zh-CN" sz="1800" dirty="0"/>
              <a:t>In the terminal, run the </a:t>
            </a:r>
            <a:r>
              <a:rPr lang="en" altLang="zh-CN" sz="1800" dirty="0">
                <a:solidFill>
                  <a:schemeClr val="accent5">
                    <a:lumMod val="75000"/>
                  </a:schemeClr>
                </a:solidFill>
              </a:rPr>
              <a:t>flutter devices </a:t>
            </a:r>
            <a:r>
              <a:rPr lang="en" altLang="zh-CN" sz="1800" dirty="0"/>
              <a:t>command to verify that Flutter recognizes your connected Android device. By default, Flutter uses the version of the Android SDK where your </a:t>
            </a:r>
            <a:r>
              <a:rPr lang="en" altLang="zh-CN" sz="1800" dirty="0" err="1">
                <a:solidFill>
                  <a:schemeClr val="accent5">
                    <a:lumMod val="75000"/>
                  </a:schemeClr>
                </a:solidFill>
              </a:rPr>
              <a:t>adb</a:t>
            </a:r>
            <a:r>
              <a:rPr lang="en" altLang="zh-CN" sz="1800" dirty="0"/>
              <a:t> tool is based. If you want Flutter to use a different installation of the Android SDK, you must set the </a:t>
            </a:r>
            <a:r>
              <a:rPr lang="en" altLang="zh-CN" sz="1800" dirty="0">
                <a:solidFill>
                  <a:schemeClr val="accent5">
                    <a:lumMod val="75000"/>
                  </a:schemeClr>
                </a:solidFill>
              </a:rPr>
              <a:t>ANDROID_SDK_ROOT </a:t>
            </a:r>
            <a:r>
              <a:rPr lang="en" altLang="zh-CN" sz="1800" dirty="0"/>
              <a:t>environment variable to that installation directory.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1968084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Practice: Android setup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" altLang="zh-CN" dirty="0"/>
              <a:t>Set up the Android emulator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Enable </a:t>
            </a:r>
            <a:r>
              <a:rPr lang="en" altLang="zh-CN" dirty="0">
                <a:hlinkClick r:id="rId3"/>
              </a:rPr>
              <a:t>VM acceleration</a:t>
            </a:r>
            <a:r>
              <a:rPr lang="en" altLang="zh-CN" dirty="0"/>
              <a:t> on your machine.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Launch </a:t>
            </a:r>
            <a:r>
              <a:rPr lang="en" altLang="zh-CN" b="1" dirty="0"/>
              <a:t>Android Studio</a:t>
            </a:r>
            <a:r>
              <a:rPr lang="en" altLang="zh-CN" dirty="0"/>
              <a:t>, click the </a:t>
            </a:r>
            <a:r>
              <a:rPr lang="en" altLang="zh-CN" b="1" dirty="0"/>
              <a:t>AVD Manager</a:t>
            </a:r>
            <a:r>
              <a:rPr lang="en" altLang="zh-CN" dirty="0"/>
              <a:t> icon, and select </a:t>
            </a:r>
            <a:r>
              <a:rPr lang="en" altLang="zh-CN" b="1" dirty="0"/>
              <a:t>Create Virtual Device…</a:t>
            </a:r>
            <a:endParaRPr lang="en" altLang="zh-CN" dirty="0"/>
          </a:p>
          <a:p>
            <a:pPr lvl="1"/>
            <a:r>
              <a:rPr lang="en" altLang="zh-CN" dirty="0"/>
              <a:t>In older versions of Android Studio, you should instead launch </a:t>
            </a:r>
            <a:r>
              <a:rPr lang="en" altLang="zh-CN" b="1" dirty="0"/>
              <a:t>Android Studio &gt; Tools &gt; Android &gt; AVD Manager</a:t>
            </a:r>
            <a:r>
              <a:rPr lang="en" altLang="zh-CN" dirty="0"/>
              <a:t> and select </a:t>
            </a:r>
            <a:r>
              <a:rPr lang="en" altLang="zh-CN" b="1" dirty="0"/>
              <a:t>Create Virtual Device…</a:t>
            </a:r>
            <a:r>
              <a:rPr lang="en" altLang="zh-CN" dirty="0"/>
              <a:t>. (The </a:t>
            </a:r>
            <a:r>
              <a:rPr lang="en" altLang="zh-CN" b="1" dirty="0"/>
              <a:t>Android</a:t>
            </a:r>
            <a:r>
              <a:rPr lang="en" altLang="zh-CN" dirty="0"/>
              <a:t> submenu is only present when inside an Android project.)</a:t>
            </a:r>
          </a:p>
          <a:p>
            <a:pPr lvl="1"/>
            <a:r>
              <a:rPr lang="en" altLang="zh-CN" dirty="0"/>
              <a:t>If you do not have a project open, you can choose </a:t>
            </a:r>
            <a:r>
              <a:rPr lang="en" altLang="zh-CN" b="1" dirty="0"/>
              <a:t>Configure &gt; AVD Manager</a:t>
            </a:r>
            <a:r>
              <a:rPr lang="en" altLang="zh-CN" dirty="0"/>
              <a:t> and select </a:t>
            </a:r>
            <a:r>
              <a:rPr lang="en" altLang="zh-CN" b="1" dirty="0"/>
              <a:t>Create Virtual Device…</a:t>
            </a:r>
            <a:endParaRPr lang="en" altLang="zh-CN" dirty="0"/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Choose a device definition and select </a:t>
            </a:r>
            <a:r>
              <a:rPr lang="en" altLang="zh-CN" b="1" dirty="0"/>
              <a:t>Next</a:t>
            </a:r>
            <a:r>
              <a:rPr lang="en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8709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Practice: Android setup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" altLang="zh-CN" dirty="0"/>
              <a:t>Agree to Android Licenses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sz="1600" dirty="0"/>
              <a:t>Make sure that you have a version of Java 8 installed and that your </a:t>
            </a:r>
            <a:r>
              <a:rPr lang="en" altLang="zh-CN" sz="1600" dirty="0">
                <a:solidFill>
                  <a:schemeClr val="accent5">
                    <a:lumMod val="75000"/>
                  </a:schemeClr>
                </a:solidFill>
              </a:rPr>
              <a:t>JAVA_HOME </a:t>
            </a:r>
            <a:r>
              <a:rPr lang="en" altLang="zh-CN" sz="1600" dirty="0"/>
              <a:t>environment variable is set to the JDK’s folder.</a:t>
            </a:r>
          </a:p>
          <a:p>
            <a:pPr lvl="1"/>
            <a:r>
              <a:rPr lang="en" altLang="zh-CN" sz="1600" dirty="0"/>
              <a:t>Android Studio versions 2.2 and higher come with a JDK, so this should already be done.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sz="1600" dirty="0"/>
              <a:t>Open an elevated console window and run the following command to begin signing </a:t>
            </a:r>
            <a:r>
              <a:rPr lang="en" altLang="zh-CN" sz="1600" dirty="0" err="1"/>
              <a:t>licenses.</a:t>
            </a:r>
            <a:r>
              <a:rPr lang="en" altLang="zh-CN" sz="1600" i="1" dirty="0" err="1"/>
              <a:t>content_copy</a:t>
            </a:r>
            <a:endParaRPr lang="en" altLang="zh-CN" sz="1600" i="1" dirty="0"/>
          </a:p>
          <a:p>
            <a:pPr marL="1028700" lvl="1" indent="-457200"/>
            <a:r>
              <a:rPr lang="en" altLang="zh-CN" sz="1600" dirty="0">
                <a:solidFill>
                  <a:schemeClr val="accent5">
                    <a:lumMod val="75000"/>
                  </a:schemeClr>
                </a:solidFill>
              </a:rPr>
              <a:t>$ flutter doctor --android-licenses 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sz="1600" dirty="0"/>
              <a:t>Review the terms of each license carefully before agreeing to them.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sz="1600" dirty="0"/>
              <a:t>Once you are done agreeing with licenses, run </a:t>
            </a:r>
            <a:r>
              <a:rPr lang="en" altLang="zh-CN" sz="1600" dirty="0">
                <a:solidFill>
                  <a:schemeClr val="accent5">
                    <a:lumMod val="75000"/>
                  </a:schemeClr>
                </a:solidFill>
              </a:rPr>
              <a:t>flutter doctor </a:t>
            </a:r>
            <a:r>
              <a:rPr lang="en" altLang="zh-CN" sz="1600" dirty="0"/>
              <a:t>again to confirm that you are ready to use Flutter.</a:t>
            </a:r>
          </a:p>
        </p:txBody>
      </p:sp>
    </p:spTree>
    <p:extLst>
      <p:ext uri="{BB962C8B-B14F-4D97-AF65-F5344CB8AC3E}">
        <p14:creationId xmlns:p14="http://schemas.microsoft.com/office/powerpoint/2010/main" val="3566713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Practice: Android setup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" altLang="zh-CN" dirty="0"/>
              <a:t>Set up the Android emulator</a:t>
            </a:r>
          </a:p>
          <a:p>
            <a:pPr marL="571500" indent="-457200">
              <a:buFont typeface="+mj-lt"/>
              <a:buAutoNum type="arabicPeriod" startAt="4"/>
            </a:pPr>
            <a:r>
              <a:rPr lang="en" altLang="zh-CN" dirty="0"/>
              <a:t>Select one or more system images for the Android versions you want to emulate, and select </a:t>
            </a:r>
            <a:r>
              <a:rPr lang="en" altLang="zh-CN" b="1" dirty="0"/>
              <a:t>Next</a:t>
            </a:r>
            <a:r>
              <a:rPr lang="en" altLang="zh-CN" dirty="0"/>
              <a:t>. An </a:t>
            </a:r>
            <a:r>
              <a:rPr lang="en" altLang="zh-CN" i="1" dirty="0"/>
              <a:t>x86</a:t>
            </a:r>
            <a:r>
              <a:rPr lang="en" altLang="zh-CN" dirty="0"/>
              <a:t> or </a:t>
            </a:r>
            <a:r>
              <a:rPr lang="en" altLang="zh-CN" i="1" dirty="0"/>
              <a:t>x86_64</a:t>
            </a:r>
            <a:r>
              <a:rPr lang="en" altLang="zh-CN" dirty="0"/>
              <a:t> image is recommended.</a:t>
            </a:r>
          </a:p>
          <a:p>
            <a:pPr marL="571500" indent="-457200">
              <a:buFont typeface="+mj-lt"/>
              <a:buAutoNum type="arabicPeriod" startAt="4"/>
            </a:pPr>
            <a:r>
              <a:rPr lang="en" altLang="zh-CN" dirty="0"/>
              <a:t>Under Emulated Performance, select </a:t>
            </a:r>
            <a:r>
              <a:rPr lang="en" altLang="zh-CN" b="1" dirty="0"/>
              <a:t>Hardware - GLES 2.0</a:t>
            </a:r>
            <a:r>
              <a:rPr lang="en" altLang="zh-CN" dirty="0"/>
              <a:t> to enable </a:t>
            </a:r>
            <a:r>
              <a:rPr lang="en" altLang="zh-CN" dirty="0">
                <a:hlinkClick r:id="rId3"/>
              </a:rPr>
              <a:t>hardware acceleration</a:t>
            </a:r>
            <a:r>
              <a:rPr lang="en" altLang="zh-CN" dirty="0"/>
              <a:t>.</a:t>
            </a:r>
          </a:p>
          <a:p>
            <a:pPr marL="571500" indent="-457200">
              <a:buFont typeface="+mj-lt"/>
              <a:buAutoNum type="arabicPeriod" startAt="4"/>
            </a:pPr>
            <a:r>
              <a:rPr lang="en" altLang="zh-CN" dirty="0"/>
              <a:t>Verify the AVD configuration is correct, and select </a:t>
            </a:r>
            <a:r>
              <a:rPr lang="en" altLang="zh-CN" b="1" dirty="0"/>
              <a:t>Finish</a:t>
            </a:r>
            <a:r>
              <a:rPr lang="en" altLang="zh-CN" dirty="0"/>
              <a:t>.</a:t>
            </a:r>
          </a:p>
          <a:p>
            <a:pPr marL="571500" indent="-457200">
              <a:buFont typeface="+mj-lt"/>
              <a:buAutoNum type="arabicPeriod" startAt="4"/>
            </a:pPr>
            <a:r>
              <a:rPr lang="en" altLang="zh-CN" dirty="0"/>
              <a:t>In Android Virtual Device Manager, click </a:t>
            </a:r>
            <a:r>
              <a:rPr lang="en" altLang="zh-CN" b="1" dirty="0"/>
              <a:t>Run</a:t>
            </a:r>
            <a:r>
              <a:rPr lang="en" altLang="zh-CN" dirty="0"/>
              <a:t> in the toolbar. The emulator starts up and displays the default canvas for your selected OS version and device.</a:t>
            </a:r>
          </a:p>
        </p:txBody>
      </p:sp>
    </p:spTree>
    <p:extLst>
      <p:ext uri="{BB962C8B-B14F-4D97-AF65-F5344CB8AC3E}">
        <p14:creationId xmlns:p14="http://schemas.microsoft.com/office/powerpoint/2010/main" val="2170214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Practice: Web setup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Flutter has support for building web applications in the stable channel. </a:t>
            </a:r>
          </a:p>
          <a:p>
            <a:r>
              <a:rPr lang="en" altLang="zh-CN" dirty="0"/>
              <a:t>Any app created in Flutter 2 automatically builds for the web. </a:t>
            </a:r>
          </a:p>
        </p:txBody>
      </p:sp>
    </p:spTree>
    <p:extLst>
      <p:ext uri="{BB962C8B-B14F-4D97-AF65-F5344CB8AC3E}">
        <p14:creationId xmlns:p14="http://schemas.microsoft.com/office/powerpoint/2010/main" val="2150679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401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Set up an editor</a:t>
            </a:r>
            <a:br>
              <a:rPr lang="en" altLang="zh-CN" dirty="0"/>
            </a:br>
            <a:r>
              <a:rPr lang="en" altLang="zh-CN" sz="20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https://flutter.dev/docs/get-started/editor</a:t>
            </a:r>
            <a:r>
              <a:rPr lang="en" altLang="zh-CN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05626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Set up an editor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You can build apps with Flutter using any text editor combined with our command-line tools. </a:t>
            </a:r>
          </a:p>
          <a:p>
            <a:r>
              <a:rPr lang="en" altLang="zh-CN" dirty="0"/>
              <a:t>However, we recommend using one of our editor plugins for an even better experience. </a:t>
            </a:r>
          </a:p>
          <a:p>
            <a:pPr lvl="1"/>
            <a:r>
              <a:rPr lang="en" altLang="zh-CN" dirty="0">
                <a:hlinkClick r:id="rId3"/>
              </a:rPr>
              <a:t>Android Studio and IntelliJ</a:t>
            </a:r>
            <a:endParaRPr lang="en" altLang="zh-CN" dirty="0"/>
          </a:p>
          <a:p>
            <a:pPr lvl="1"/>
            <a:r>
              <a:rPr lang="en" altLang="zh-CN" dirty="0">
                <a:hlinkClick r:id="rId4"/>
              </a:rPr>
              <a:t>Visual Studio Code</a:t>
            </a:r>
            <a:endParaRPr lang="en" altLang="zh-CN" dirty="0"/>
          </a:p>
          <a:p>
            <a:pPr lvl="1"/>
            <a:r>
              <a:rPr lang="en" altLang="zh-CN" dirty="0">
                <a:hlinkClick r:id="rId5"/>
              </a:rPr>
              <a:t>Emacs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26640744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Practice: Android Studio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" altLang="zh-CN" dirty="0"/>
              <a:t>On Mac</a:t>
            </a:r>
          </a:p>
          <a:p>
            <a:pPr marL="482600">
              <a:buFont typeface="+mj-lt"/>
              <a:buAutoNum type="arabicPeriod"/>
            </a:pPr>
            <a:r>
              <a:rPr lang="en" altLang="zh-CN" dirty="0"/>
              <a:t>Start Android Studio.</a:t>
            </a:r>
          </a:p>
          <a:p>
            <a:pPr marL="482600">
              <a:buFont typeface="+mj-lt"/>
              <a:buAutoNum type="arabicPeriod"/>
            </a:pPr>
            <a:r>
              <a:rPr lang="en" altLang="zh-CN" dirty="0"/>
              <a:t>Open plugin preferences (</a:t>
            </a:r>
            <a:r>
              <a:rPr lang="en" altLang="zh-CN" b="1" dirty="0"/>
              <a:t>Preferences &gt; Plugins</a:t>
            </a:r>
            <a:r>
              <a:rPr lang="en" altLang="zh-CN" dirty="0"/>
              <a:t> as of v3.6.3.0 or later).</a:t>
            </a:r>
          </a:p>
          <a:p>
            <a:pPr marL="482600">
              <a:buFont typeface="+mj-lt"/>
              <a:buAutoNum type="arabicPeriod"/>
            </a:pPr>
            <a:r>
              <a:rPr lang="en" altLang="zh-CN" dirty="0"/>
              <a:t>Select the Flutter plugin and click </a:t>
            </a:r>
            <a:r>
              <a:rPr lang="en" altLang="zh-CN" b="1" dirty="0"/>
              <a:t>Install</a:t>
            </a:r>
            <a:r>
              <a:rPr lang="en" altLang="zh-CN" dirty="0"/>
              <a:t>.</a:t>
            </a:r>
          </a:p>
          <a:p>
            <a:pPr marL="482600">
              <a:buFont typeface="+mj-lt"/>
              <a:buAutoNum type="arabicPeriod"/>
            </a:pPr>
            <a:r>
              <a:rPr lang="en" altLang="zh-CN" dirty="0"/>
              <a:t>Click </a:t>
            </a:r>
            <a:r>
              <a:rPr lang="en" altLang="zh-CN" b="1" dirty="0"/>
              <a:t>Yes</a:t>
            </a:r>
            <a:r>
              <a:rPr lang="en" altLang="zh-CN" dirty="0"/>
              <a:t> when prompted to install the Dart plugin.</a:t>
            </a:r>
          </a:p>
          <a:p>
            <a:pPr marL="482600">
              <a:buFont typeface="+mj-lt"/>
              <a:buAutoNum type="arabicPeriod"/>
            </a:pPr>
            <a:r>
              <a:rPr lang="en" altLang="zh-CN" dirty="0"/>
              <a:t>Click </a:t>
            </a:r>
            <a:r>
              <a:rPr lang="en" altLang="zh-CN" b="1" dirty="0"/>
              <a:t>Restart</a:t>
            </a:r>
            <a:r>
              <a:rPr lang="en" altLang="zh-CN" dirty="0"/>
              <a:t> when prompted.</a:t>
            </a:r>
          </a:p>
        </p:txBody>
      </p:sp>
    </p:spTree>
    <p:extLst>
      <p:ext uri="{BB962C8B-B14F-4D97-AF65-F5344CB8AC3E}">
        <p14:creationId xmlns:p14="http://schemas.microsoft.com/office/powerpoint/2010/main" val="2913365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Where to Start?</a:t>
            </a: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GB" sz="1800" b="1" dirty="0"/>
              <a:t>Website:</a:t>
            </a:r>
            <a:r>
              <a:rPr lang="zh-CN" altLang="en-US" sz="1800" b="1" dirty="0"/>
              <a:t> </a:t>
            </a:r>
            <a:r>
              <a:rPr lang="en" altLang="zh-CN" sz="1800" dirty="0">
                <a:hlinkClick r:id="rId3"/>
              </a:rPr>
              <a:t>https://flutter.dev/</a:t>
            </a:r>
            <a:endParaRPr sz="1800" dirty="0"/>
          </a:p>
          <a:p>
            <a:pPr marL="0" indent="0">
              <a:spcBef>
                <a:spcPts val="1600"/>
              </a:spcBef>
              <a:buNone/>
            </a:pPr>
            <a:r>
              <a:rPr lang="en" altLang="zh-CN" sz="1800" b="1" dirty="0"/>
              <a:t>Community</a:t>
            </a:r>
            <a:r>
              <a:rPr lang="en-US" altLang="zh-CN" sz="1800" b="1" dirty="0"/>
              <a:t>:</a:t>
            </a:r>
            <a:r>
              <a:rPr lang="en-GB" sz="1800" b="1" dirty="0"/>
              <a:t> </a:t>
            </a:r>
            <a:r>
              <a:rPr lang="en" altLang="zh-CN" sz="1800" dirty="0">
                <a:hlinkClick r:id="rId4"/>
              </a:rPr>
              <a:t>https://flutter.dev/community </a:t>
            </a:r>
            <a:endParaRPr lang="en" altLang="zh-CN" sz="1800" dirty="0"/>
          </a:p>
          <a:p>
            <a:pPr marL="0" indent="0">
              <a:spcBef>
                <a:spcPts val="1600"/>
              </a:spcBef>
              <a:buNone/>
            </a:pPr>
            <a:r>
              <a:rPr lang="en-GB" sz="1800" b="1" dirty="0"/>
              <a:t>Docs:</a:t>
            </a:r>
            <a:r>
              <a:rPr lang="en-GB" sz="1800" dirty="0"/>
              <a:t> </a:t>
            </a:r>
            <a:r>
              <a:rPr lang="en" altLang="zh-CN" sz="1800" dirty="0">
                <a:hlinkClick r:id="rId5"/>
              </a:rPr>
              <a:t>https://flutter.dev/docs </a:t>
            </a:r>
            <a:endParaRPr lang="en" altLang="zh-CN" sz="1800" dirty="0"/>
          </a:p>
          <a:p>
            <a:pPr marL="0" indent="0">
              <a:spcBef>
                <a:spcPts val="1600"/>
              </a:spcBef>
              <a:buNone/>
            </a:pPr>
            <a:r>
              <a:rPr lang="en" altLang="zh-CN" sz="1800" b="1" dirty="0" err="1"/>
              <a:t>Github</a:t>
            </a:r>
            <a:r>
              <a:rPr lang="en" altLang="zh-CN" sz="1800" b="1" dirty="0"/>
              <a:t>: </a:t>
            </a:r>
            <a:r>
              <a:rPr lang="en" altLang="zh-CN" sz="1800" dirty="0">
                <a:hlinkClick r:id="rId6"/>
              </a:rPr>
              <a:t>https://github.com/flutter</a:t>
            </a:r>
            <a:endParaRPr lang="en" altLang="zh-CN" sz="1800" dirty="0"/>
          </a:p>
          <a:p>
            <a:pPr marL="0" lvl="0" indent="0">
              <a:spcBef>
                <a:spcPts val="1600"/>
              </a:spcBef>
              <a:buNone/>
            </a:pPr>
            <a:r>
              <a:rPr lang="en-GB" sz="1800" b="1" dirty="0"/>
              <a:t>Showcase:</a:t>
            </a:r>
            <a:r>
              <a:rPr lang="en-GB" sz="1800" dirty="0"/>
              <a:t> </a:t>
            </a:r>
            <a:r>
              <a:rPr lang="en" altLang="zh-CN" sz="1800" dirty="0">
                <a:hlinkClick r:id="rId7"/>
              </a:rPr>
              <a:t>https://flutter.dev/showcase</a:t>
            </a:r>
            <a:endParaRPr lang="en" altLang="zh-CN" sz="1800" dirty="0"/>
          </a:p>
          <a:p>
            <a:pPr marL="0" lvl="0" indent="0">
              <a:spcBef>
                <a:spcPts val="1600"/>
              </a:spcBef>
              <a:buNone/>
            </a:pPr>
            <a:r>
              <a:rPr lang="en" altLang="zh-CN" sz="1800" b="1" dirty="0" err="1"/>
              <a:t>Codelabs</a:t>
            </a:r>
            <a:r>
              <a:rPr lang="en" altLang="zh-CN" sz="1800" b="1" dirty="0"/>
              <a:t>:</a:t>
            </a:r>
            <a:r>
              <a:rPr lang="en" altLang="zh-CN" sz="1800" dirty="0"/>
              <a:t> </a:t>
            </a:r>
            <a:r>
              <a:rPr lang="en" altLang="zh-CN" sz="1800" dirty="0">
                <a:hlinkClick r:id="rId8"/>
              </a:rPr>
              <a:t>https://codelabs.developers.google.com/?cat=Flutter</a:t>
            </a:r>
            <a:endParaRPr lang="en" altLang="zh-CN" sz="1800" dirty="0"/>
          </a:p>
          <a:p>
            <a:pPr marL="0" indent="0">
              <a:spcBef>
                <a:spcPts val="1600"/>
              </a:spcBef>
              <a:buNone/>
            </a:pPr>
            <a:r>
              <a:rPr lang="en" altLang="zh-CN" sz="1800" b="1" dirty="0"/>
              <a:t>Using Flutter in China: </a:t>
            </a:r>
            <a:r>
              <a:rPr lang="en" altLang="zh-CN" sz="1800" dirty="0">
                <a:hlinkClick r:id="rId9"/>
              </a:rPr>
              <a:t>https://flutter.dev/community/china</a:t>
            </a:r>
            <a:endParaRPr lang="en" altLang="zh-CN" sz="1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Practice: Android Studio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" altLang="zh-CN" dirty="0"/>
              <a:t>On Linux or Windows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Use the following instructions for Linux or </a:t>
            </a:r>
            <a:r>
              <a:rPr lang="en" altLang="zh-CN" dirty="0" err="1"/>
              <a:t>WIndows</a:t>
            </a:r>
            <a:r>
              <a:rPr lang="en" altLang="zh-CN" dirty="0"/>
              <a:t>: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Open plugin preferences (</a:t>
            </a:r>
            <a:r>
              <a:rPr lang="en" altLang="zh-CN" b="1" dirty="0"/>
              <a:t>File &gt; Settings &gt; Plugins</a:t>
            </a:r>
            <a:r>
              <a:rPr lang="en" altLang="zh-CN" dirty="0"/>
              <a:t>).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Select </a:t>
            </a:r>
            <a:r>
              <a:rPr lang="en" altLang="zh-CN" b="1" dirty="0"/>
              <a:t>Marketplace</a:t>
            </a:r>
            <a:r>
              <a:rPr lang="en" altLang="zh-CN" dirty="0"/>
              <a:t>, select the Flutter plugin and click </a:t>
            </a:r>
            <a:r>
              <a:rPr lang="en" altLang="zh-CN" b="1" dirty="0"/>
              <a:t>Install</a:t>
            </a:r>
            <a:r>
              <a:rPr lang="en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15992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401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Test drive</a:t>
            </a:r>
            <a:br>
              <a:rPr lang="en" altLang="zh-CN" dirty="0"/>
            </a:br>
            <a:r>
              <a:rPr lang="en" altLang="zh-CN" sz="20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https://flutter.dev/docs/get-started/test-drive?tab=androidstudio</a:t>
            </a:r>
            <a:r>
              <a:rPr lang="en" altLang="zh-CN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74275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Test drive</a:t>
            </a: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altLang="zh-CN" dirty="0"/>
              <a:t>Select your development tool of choice for writing, building, and running Flutter apps.</a:t>
            </a:r>
          </a:p>
          <a:p>
            <a:r>
              <a:rPr lang="en" altLang="zh-CN" dirty="0">
                <a:hlinkClick r:id="rId3"/>
              </a:rPr>
              <a:t>Android Studio and IntelliJ</a:t>
            </a:r>
            <a:endParaRPr lang="en" altLang="zh-CN" dirty="0"/>
          </a:p>
          <a:p>
            <a:r>
              <a:rPr lang="en" altLang="zh-CN" dirty="0">
                <a:hlinkClick r:id="rId4"/>
              </a:rPr>
              <a:t>Visual Studio Code</a:t>
            </a:r>
            <a:endParaRPr lang="en" altLang="zh-CN" dirty="0"/>
          </a:p>
          <a:p>
            <a:r>
              <a:rPr lang="en" altLang="zh-CN" dirty="0">
                <a:hlinkClick r:id="rId5"/>
              </a:rPr>
              <a:t>Terminal &amp; editor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17355464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Practice: Android Studio</a:t>
            </a:r>
          </a:p>
        </p:txBody>
      </p:sp>
      <p:sp>
        <p:nvSpPr>
          <p:cNvPr id="6" name="Google Shape;182;p28">
            <a:extLst>
              <a:ext uri="{FF2B5EF4-FFF2-40B4-BE49-F238E27FC236}">
                <a16:creationId xmlns:a16="http://schemas.microsoft.com/office/drawing/2014/main" id="{8102DBC9-4379-7344-84AC-9238AEAA09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Create the app</a:t>
            </a:r>
          </a:p>
          <a:p>
            <a:r>
              <a:rPr lang="en" altLang="zh-CN" dirty="0"/>
              <a:t>Run the app</a:t>
            </a:r>
          </a:p>
          <a:p>
            <a:r>
              <a:rPr lang="en" altLang="zh-CN" dirty="0"/>
              <a:t>Try hot reload</a:t>
            </a:r>
          </a:p>
          <a:p>
            <a:r>
              <a:rPr lang="en" altLang="zh-CN" dirty="0"/>
              <a:t>Profile or release runs</a:t>
            </a:r>
          </a:p>
        </p:txBody>
      </p:sp>
    </p:spTree>
    <p:extLst>
      <p:ext uri="{BB962C8B-B14F-4D97-AF65-F5344CB8AC3E}">
        <p14:creationId xmlns:p14="http://schemas.microsoft.com/office/powerpoint/2010/main" val="21443223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Create the app</a:t>
            </a:r>
          </a:p>
        </p:txBody>
      </p:sp>
      <p:sp>
        <p:nvSpPr>
          <p:cNvPr id="193" name="Google Shape;193;p3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indent="-457200">
              <a:buFont typeface="+mj-lt"/>
              <a:buAutoNum type="arabicPeriod"/>
            </a:pPr>
            <a:r>
              <a:rPr lang="en" altLang="zh-CN" dirty="0"/>
              <a:t>Open the IDE and select </a:t>
            </a:r>
            <a:r>
              <a:rPr lang="en" altLang="zh-CN" b="1" dirty="0"/>
              <a:t>Create New Flutter Project</a:t>
            </a:r>
            <a:r>
              <a:rPr lang="en" altLang="zh-CN" dirty="0"/>
              <a:t>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Select </a:t>
            </a:r>
            <a:r>
              <a:rPr lang="en" altLang="zh-CN" b="1" dirty="0"/>
              <a:t>Flutter Application</a:t>
            </a:r>
            <a:r>
              <a:rPr lang="en" altLang="zh-CN" dirty="0"/>
              <a:t> as the project type. Then click </a:t>
            </a:r>
            <a:r>
              <a:rPr lang="en" altLang="zh-CN" b="1" dirty="0"/>
              <a:t>Next</a:t>
            </a:r>
            <a:r>
              <a:rPr lang="en" altLang="zh-CN" dirty="0"/>
              <a:t>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Verify the Flutter SDK path specifies the SDK’s location (select </a:t>
            </a:r>
            <a:r>
              <a:rPr lang="en" altLang="zh-CN" b="1" dirty="0"/>
              <a:t>Install SDK…</a:t>
            </a:r>
            <a:r>
              <a:rPr lang="en" altLang="zh-CN" dirty="0"/>
              <a:t> if the text field is blank).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Enter a project name (for example, </a:t>
            </a:r>
            <a:r>
              <a:rPr lang="en" altLang="zh-CN" dirty="0" err="1">
                <a:solidFill>
                  <a:schemeClr val="accent5">
                    <a:lumMod val="75000"/>
                  </a:schemeClr>
                </a:solidFill>
              </a:rPr>
              <a:t>myapp</a:t>
            </a:r>
            <a:r>
              <a:rPr lang="en" altLang="zh-CN" dirty="0"/>
              <a:t>). Then click </a:t>
            </a:r>
            <a:r>
              <a:rPr lang="en" altLang="zh-CN" b="1" dirty="0"/>
              <a:t>Next</a:t>
            </a:r>
            <a:r>
              <a:rPr lang="en" altLang="zh-CN" dirty="0"/>
              <a:t>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Click </a:t>
            </a:r>
            <a:r>
              <a:rPr lang="en" altLang="zh-CN" b="1" dirty="0"/>
              <a:t>Finish</a:t>
            </a:r>
            <a:r>
              <a:rPr lang="en" altLang="zh-CN" dirty="0"/>
              <a:t>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Wait for Android Studio to install the SDK and create the project.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Run the app</a:t>
            </a:r>
          </a:p>
        </p:txBody>
      </p:sp>
      <p:sp>
        <p:nvSpPr>
          <p:cNvPr id="193" name="Google Shape;193;p3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6569948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indent="-457200">
              <a:buFont typeface="+mj-lt"/>
              <a:buAutoNum type="arabicPeriod"/>
            </a:pPr>
            <a:r>
              <a:rPr lang="en" altLang="zh-CN" dirty="0"/>
              <a:t>Locate the main Android Studio toolbar:</a:t>
            </a:r>
          </a:p>
          <a:p>
            <a:pPr marL="571500" indent="-457200">
              <a:buFont typeface="+mj-lt"/>
              <a:buAutoNum type="arabicPeriod"/>
            </a:pPr>
            <a:endParaRPr lang="en" altLang="zh-CN" dirty="0"/>
          </a:p>
          <a:p>
            <a:pPr marL="571500" indent="-457200">
              <a:buFont typeface="+mj-lt"/>
              <a:buAutoNum type="arabicPeriod"/>
            </a:pPr>
            <a:endParaRPr lang="en" altLang="zh-CN" dirty="0"/>
          </a:p>
          <a:p>
            <a:pPr marL="571500" indent="-457200">
              <a:buFont typeface="+mj-lt"/>
              <a:buAutoNum type="arabicPeriod"/>
            </a:pPr>
            <a:endParaRPr lang="en" altLang="zh-CN" dirty="0"/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In the </a:t>
            </a:r>
            <a:r>
              <a:rPr lang="en" altLang="zh-CN" b="1" dirty="0"/>
              <a:t>target selector</a:t>
            </a:r>
            <a:r>
              <a:rPr lang="en" altLang="zh-CN" dirty="0"/>
              <a:t>, select an Android device for running the app. If none are listed as available, select </a:t>
            </a:r>
            <a:r>
              <a:rPr lang="en" altLang="zh-CN" b="1" dirty="0"/>
              <a:t>Tools&gt; Android &gt; AVD Manager</a:t>
            </a:r>
            <a:r>
              <a:rPr lang="en" altLang="zh-CN" dirty="0"/>
              <a:t> and create one there.</a:t>
            </a:r>
          </a:p>
          <a:p>
            <a:pPr marL="571500" indent="-457200">
              <a:buFont typeface="+mj-lt"/>
              <a:buAutoNum type="arabicPeriod"/>
            </a:pPr>
            <a:r>
              <a:rPr lang="en" altLang="zh-CN" dirty="0"/>
              <a:t>Click the run icon in the toolbar, or invoke the menu item </a:t>
            </a:r>
            <a:r>
              <a:rPr lang="en" altLang="zh-CN" b="1" dirty="0"/>
              <a:t>Run &gt; Run</a:t>
            </a:r>
            <a:r>
              <a:rPr lang="en" altLang="zh-CN" dirty="0"/>
              <a:t>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7F8DD8-00B4-4A4C-8E48-148A268B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930" y="1613776"/>
            <a:ext cx="5473700" cy="12065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A1EE7AF-49B8-C74A-A4DB-8622CA5980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5743" y="845426"/>
            <a:ext cx="22225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100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Try hot reload</a:t>
            </a:r>
          </a:p>
        </p:txBody>
      </p:sp>
      <p:sp>
        <p:nvSpPr>
          <p:cNvPr id="193" name="Google Shape;193;p3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3479907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" altLang="zh-CN" dirty="0"/>
              <a:t>Flutter offers a fast development cycle with </a:t>
            </a:r>
            <a:r>
              <a:rPr lang="en" altLang="zh-CN" i="1" dirty="0"/>
              <a:t>Stateful Hot Reload</a:t>
            </a:r>
            <a:r>
              <a:rPr lang="en" altLang="zh-CN" dirty="0"/>
              <a:t>, the ability to reload the code of a live running app without restarting or losing app state. 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5249582-E78C-DA44-B270-846DBD7C0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071" y="981404"/>
            <a:ext cx="5117661" cy="383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256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Profile or release runs</a:t>
            </a:r>
          </a:p>
        </p:txBody>
      </p:sp>
      <p:sp>
        <p:nvSpPr>
          <p:cNvPr id="193" name="Google Shape;193;p3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So far you’ve been running your app in </a:t>
            </a:r>
            <a:r>
              <a:rPr lang="en" altLang="zh-CN" i="1" dirty="0"/>
              <a:t>debug</a:t>
            </a:r>
            <a:r>
              <a:rPr lang="en" altLang="zh-CN" dirty="0"/>
              <a:t> mode. </a:t>
            </a:r>
          </a:p>
          <a:p>
            <a:r>
              <a:rPr lang="en" altLang="zh-CN" dirty="0"/>
              <a:t>Debug mode trades performance for useful developer features such as hot reload and step debugging. </a:t>
            </a:r>
          </a:p>
          <a:p>
            <a:r>
              <a:rPr lang="en" altLang="zh-CN" dirty="0"/>
              <a:t>Once you are ready to analyze performance or release your app, you’ll want to use Flutter’s “profile” or “release” build modes. </a:t>
            </a:r>
          </a:p>
          <a:p>
            <a:r>
              <a:rPr lang="en" altLang="zh-CN" dirty="0"/>
              <a:t>For more details, see </a:t>
            </a:r>
            <a:r>
              <a:rPr lang="en" altLang="zh-CN" dirty="0">
                <a:hlinkClick r:id="rId3"/>
              </a:rPr>
              <a:t>Flutter’s build modes</a:t>
            </a:r>
            <a:r>
              <a:rPr lang="en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140000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401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Learn More</a:t>
            </a:r>
          </a:p>
        </p:txBody>
      </p:sp>
    </p:spTree>
    <p:extLst>
      <p:ext uri="{BB962C8B-B14F-4D97-AF65-F5344CB8AC3E}">
        <p14:creationId xmlns:p14="http://schemas.microsoft.com/office/powerpoint/2010/main" val="14192385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D07494-BE8F-FE47-93F8-263DC04EF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Flutter basics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F56757-445A-1244-86F0-A683745EE9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>
                <a:hlinkClick r:id="rId2"/>
              </a:rPr>
              <a:t>Introduction to widgets</a:t>
            </a:r>
            <a:endParaRPr lang="en" altLang="zh-CN" dirty="0"/>
          </a:p>
          <a:p>
            <a:r>
              <a:rPr lang="en" altLang="zh-CN" dirty="0">
                <a:hlinkClick r:id="rId3"/>
              </a:rPr>
              <a:t>Building layouts</a:t>
            </a:r>
            <a:r>
              <a:rPr lang="en" altLang="zh-CN" dirty="0"/>
              <a:t> tutorial</a:t>
            </a:r>
          </a:p>
          <a:p>
            <a:r>
              <a:rPr lang="en" altLang="zh-CN" dirty="0">
                <a:hlinkClick r:id="rId4"/>
              </a:rPr>
              <a:t>Add interactivity</a:t>
            </a:r>
            <a:r>
              <a:rPr lang="en" altLang="zh-CN" dirty="0"/>
              <a:t> tutorial</a:t>
            </a:r>
          </a:p>
        </p:txBody>
      </p:sp>
    </p:spTree>
    <p:extLst>
      <p:ext uri="{BB962C8B-B14F-4D97-AF65-F5344CB8AC3E}">
        <p14:creationId xmlns:p14="http://schemas.microsoft.com/office/powerpoint/2010/main" val="689688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Who's using Flutter?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7005BE-361C-184F-AD97-AF33B7B8EF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41BEF9D-3F0E-2B49-955F-1DD4789AE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632388"/>
            <a:ext cx="84201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4140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9A42C6-0453-704C-A56E-48C93617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Apply your existing knowledge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0E722E-5AC0-334C-AE7F-4B3048380E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>
                <a:hlinkClick r:id="rId2"/>
              </a:rPr>
              <a:t>Flutter for Android developers</a:t>
            </a:r>
            <a:endParaRPr lang="en" altLang="zh-CN" dirty="0"/>
          </a:p>
          <a:p>
            <a:r>
              <a:rPr lang="en" altLang="zh-CN" dirty="0">
                <a:hlinkClick r:id="rId3"/>
              </a:rPr>
              <a:t>From Java to Dart</a:t>
            </a:r>
            <a:r>
              <a:rPr lang="en" altLang="zh-CN" dirty="0"/>
              <a:t> </a:t>
            </a:r>
            <a:r>
              <a:rPr lang="en" altLang="zh-CN" dirty="0" err="1"/>
              <a:t>codelab</a:t>
            </a:r>
            <a:endParaRPr lang="en" altLang="zh-CN" dirty="0"/>
          </a:p>
          <a:p>
            <a:r>
              <a:rPr lang="en" altLang="zh-CN" dirty="0">
                <a:hlinkClick r:id="rId4"/>
              </a:rPr>
              <a:t>Flutter for iOS developers</a:t>
            </a:r>
            <a:endParaRPr lang="en" altLang="zh-CN" dirty="0"/>
          </a:p>
          <a:p>
            <a:r>
              <a:rPr lang="en" altLang="zh-CN" dirty="0">
                <a:hlinkClick r:id="rId5"/>
              </a:rPr>
              <a:t>Flutter for React Native developers</a:t>
            </a:r>
            <a:endParaRPr lang="en" altLang="zh-CN" dirty="0"/>
          </a:p>
          <a:p>
            <a:r>
              <a:rPr lang="en" altLang="zh-CN" dirty="0">
                <a:hlinkClick r:id="rId6"/>
              </a:rPr>
              <a:t>Flutter for web developers</a:t>
            </a:r>
            <a:endParaRPr lang="en" altLang="zh-CN" dirty="0"/>
          </a:p>
          <a:p>
            <a:r>
              <a:rPr lang="en" altLang="zh-CN" dirty="0">
                <a:hlinkClick r:id="rId7"/>
              </a:rPr>
              <a:t>Flutter for Xamarin.Forms developers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40497494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8CFC57-8D10-7446-AF90-110779579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Other resources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CFE57B-0D36-0944-9552-AACAC9521E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u="sng" dirty="0">
                <a:hlinkClick r:id="rId2"/>
              </a:rPr>
              <a:t>Flutter samples</a:t>
            </a:r>
            <a:endParaRPr lang="en" altLang="zh-CN" dirty="0"/>
          </a:p>
          <a:p>
            <a:r>
              <a:rPr lang="en" altLang="zh-CN" dirty="0">
                <a:hlinkClick r:id="rId3"/>
              </a:rPr>
              <a:t>Flutter cookbook</a:t>
            </a:r>
            <a:endParaRPr lang="en" altLang="zh-CN" dirty="0"/>
          </a:p>
          <a:p>
            <a:r>
              <a:rPr lang="en" altLang="zh-CN" dirty="0">
                <a:hlinkClick r:id="rId4"/>
              </a:rPr>
              <a:t>Bootstrap into Dart: learn more about the language</a:t>
            </a:r>
            <a:endParaRPr lang="en" altLang="zh-CN" dirty="0"/>
          </a:p>
          <a:p>
            <a:r>
              <a:rPr lang="en" altLang="zh-CN" dirty="0">
                <a:hlinkClick r:id="rId5"/>
              </a:rPr>
              <a:t>Flutter API Docs</a:t>
            </a:r>
            <a:endParaRPr lang="en" altLang="zh-CN" dirty="0"/>
          </a:p>
          <a:p>
            <a:r>
              <a:rPr lang="en" altLang="zh-CN" dirty="0">
                <a:hlinkClick r:id="rId6"/>
              </a:rPr>
              <a:t>The Complete Flutter Developer Bootcamp Using Dart</a:t>
            </a:r>
            <a:endParaRPr lang="en" altLang="zh-CN" dirty="0"/>
          </a:p>
          <a:p>
            <a:r>
              <a:rPr lang="en" altLang="zh-CN" dirty="0">
                <a:hlinkClick r:id="rId7"/>
              </a:rPr>
              <a:t>Udacity online Flutter training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4283345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  <p:sp>
        <p:nvSpPr>
          <p:cNvPr id="397" name="Google Shape;397;p55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altLang="zh-CN" dirty="0" err="1"/>
              <a:t>Wenxuan</a:t>
            </a:r>
            <a:r>
              <a:rPr lang="en-US" altLang="zh-CN" dirty="0"/>
              <a:t> Shi</a:t>
            </a:r>
          </a:p>
          <a:p>
            <a:pPr marL="0" lvl="0" indent="0"/>
            <a:r>
              <a:rPr lang="en-US" altLang="zh-CN" dirty="0"/>
              <a:t>College of Software, Nankai University</a:t>
            </a:r>
          </a:p>
          <a:p>
            <a:pPr marL="0" lvl="0" indent="0"/>
            <a:endParaRPr lang="en-US" altLang="zh-CN" dirty="0"/>
          </a:p>
          <a:p>
            <a:pPr marL="0" lvl="0" indent="0"/>
            <a:r>
              <a:rPr lang="en-US" altLang="zh-CN" dirty="0"/>
              <a:t>Email: </a:t>
            </a:r>
            <a:r>
              <a:rPr lang="en-US" altLang="zh-CN" dirty="0" err="1"/>
              <a:t>shiwx@nankai.edu.cn</a:t>
            </a:r>
            <a:endParaRPr lang="en-US" altLang="zh-CN" dirty="0"/>
          </a:p>
          <a:p>
            <a:pPr marL="0" lvl="0" indent="0"/>
            <a:r>
              <a:rPr lang="en-US" altLang="zh-CN" dirty="0" err="1"/>
              <a:t>Wechat</a:t>
            </a:r>
            <a:r>
              <a:rPr lang="en-US" altLang="zh-CN" dirty="0"/>
              <a:t>: 13920561100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Using Flutter in China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r>
              <a:rPr lang="en" altLang="zh-CN" dirty="0"/>
              <a:t>The Flutter community has made a Simplified Chinese version of the Flutter website available at </a:t>
            </a:r>
            <a:r>
              <a:rPr lang="en" altLang="zh-CN" dirty="0">
                <a:hlinkClick r:id="rId3"/>
              </a:rPr>
              <a:t>https://flutter.cn</a:t>
            </a:r>
            <a:r>
              <a:rPr lang="en" altLang="zh-CN" dirty="0"/>
              <a:t>.</a:t>
            </a:r>
          </a:p>
          <a:p>
            <a:pPr marL="342900"/>
            <a:r>
              <a:rPr lang="en" altLang="zh-CN" dirty="0"/>
              <a:t>If you’d like to install Flutter using an </a:t>
            </a:r>
            <a:r>
              <a:rPr lang="en" altLang="zh-CN" dirty="0">
                <a:hlinkClick r:id="rId4"/>
              </a:rPr>
              <a:t>installation bundle</a:t>
            </a:r>
            <a:r>
              <a:rPr lang="en" altLang="zh-CN" dirty="0"/>
              <a:t>, you can replace the domain of the original URL with a trusted mirror to speed it up. For example:</a:t>
            </a:r>
          </a:p>
          <a:p>
            <a:pPr lvl="1"/>
            <a:r>
              <a:rPr lang="en" altLang="zh-CN" dirty="0"/>
              <a:t>Original URL:</a:t>
            </a:r>
            <a:br>
              <a:rPr lang="en" altLang="zh-CN" dirty="0"/>
            </a:br>
            <a:r>
              <a:rPr lang="en" altLang="zh-CN" sz="1100" dirty="0">
                <a:hlinkClick r:id="rId5"/>
              </a:rPr>
              <a:t>https://storage.googleapis.com/flutter_infra_release/releases/stable/windows/flutter_windows_v1.0.0-stable.zip</a:t>
            </a:r>
            <a:endParaRPr lang="en" altLang="zh-CN" sz="1100" dirty="0"/>
          </a:p>
          <a:p>
            <a:pPr lvl="1"/>
            <a:r>
              <a:rPr lang="en" altLang="zh-CN" dirty="0"/>
              <a:t>Mirrored URL:</a:t>
            </a:r>
            <a:br>
              <a:rPr lang="en" altLang="zh-CN" dirty="0"/>
            </a:br>
            <a:r>
              <a:rPr lang="en" altLang="zh-CN" sz="1100" dirty="0">
                <a:hlinkClick r:id="rId6"/>
              </a:rPr>
              <a:t>https://storage.flutter-io.cn/flutter_infra_release/releases/stable/windows/flutter_windows_v1.0.0-stable.zip</a:t>
            </a:r>
            <a:endParaRPr lang="en" altLang="zh-CN" sz="1100" dirty="0"/>
          </a:p>
          <a:p>
            <a:pPr marL="342900"/>
            <a:endParaRPr lang="en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38932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Using Flutter in China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r>
              <a:rPr lang="en" altLang="zh-CN" dirty="0"/>
              <a:t>Configuring Flutter to use a mirror site.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4"/>
                </a:solidFill>
              </a:rPr>
              <a:t>$ </a:t>
            </a:r>
            <a:r>
              <a:rPr lang="zh-CN" altLang="en-US" dirty="0">
                <a:solidFill>
                  <a:schemeClr val="accent4"/>
                </a:solidFill>
              </a:rPr>
              <a:t>export PUB_HOSTED_URL=https://pub.flutter-io.cn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4"/>
                </a:solidFill>
              </a:rPr>
              <a:t>$ </a:t>
            </a:r>
            <a:r>
              <a:rPr lang="zh-CN" altLang="en-US" dirty="0">
                <a:solidFill>
                  <a:schemeClr val="accent4"/>
                </a:solidFill>
              </a:rPr>
              <a:t>export FLUTTER_STORAGE_BASE_URL=https://storage.flutter-io.cn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4"/>
                </a:solidFill>
              </a:rPr>
              <a:t>$ </a:t>
            </a:r>
            <a:r>
              <a:rPr lang="zh-CN" altLang="en-US" dirty="0">
                <a:solidFill>
                  <a:schemeClr val="accent4"/>
                </a:solidFill>
              </a:rPr>
              <a:t>git clone -b dev https://github.com/flutter/flutter.git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4"/>
                </a:solidFill>
              </a:rPr>
              <a:t>$ </a:t>
            </a:r>
            <a:r>
              <a:rPr lang="zh-CN" altLang="en-US" dirty="0">
                <a:solidFill>
                  <a:schemeClr val="accent4"/>
                </a:solidFill>
              </a:rPr>
              <a:t>export PATH="$PWD/flutter/bin:$PATH"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4"/>
                </a:solidFill>
              </a:rPr>
              <a:t>$ </a:t>
            </a:r>
            <a:r>
              <a:rPr lang="zh-CN" altLang="en-US" dirty="0">
                <a:solidFill>
                  <a:schemeClr val="accent4"/>
                </a:solidFill>
              </a:rPr>
              <a:t>cd ./flutter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4"/>
                </a:solidFill>
              </a:rPr>
              <a:t>$ </a:t>
            </a:r>
            <a:r>
              <a:rPr lang="zh-CN" altLang="en-US" dirty="0">
                <a:solidFill>
                  <a:schemeClr val="accent4"/>
                </a:solidFill>
              </a:rPr>
              <a:t>flutter doctor</a:t>
            </a:r>
            <a:endParaRPr lang="en" altLang="zh-CN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809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/>
              <a:t>Using Flutter in China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r>
              <a:rPr lang="en" altLang="zh-CN" dirty="0"/>
              <a:t>Community-run mirror sites: Shanghai </a:t>
            </a:r>
            <a:r>
              <a:rPr lang="en" altLang="zh-CN" dirty="0" err="1"/>
              <a:t>Jiaotong</a:t>
            </a:r>
            <a:r>
              <a:rPr lang="en" altLang="zh-CN" dirty="0"/>
              <a:t> University Linux User Group</a:t>
            </a:r>
          </a:p>
          <a:p>
            <a:pPr lvl="1"/>
            <a:r>
              <a:rPr lang="en" altLang="zh-CN" dirty="0"/>
              <a:t>FLUTTER_STORAGE_BASE_URL: </a:t>
            </a:r>
            <a:r>
              <a:rPr lang="en" altLang="zh-CN" dirty="0">
                <a:hlinkClick r:id="rId3"/>
              </a:rPr>
              <a:t>https://mirrors.sjtug.sjtu.edu.cn/</a:t>
            </a:r>
            <a:endParaRPr lang="en" altLang="zh-CN" dirty="0"/>
          </a:p>
          <a:p>
            <a:pPr lvl="1"/>
            <a:r>
              <a:rPr lang="en" altLang="zh-CN" dirty="0"/>
              <a:t>PUB_HOSTED_URL: </a:t>
            </a:r>
            <a:r>
              <a:rPr lang="en" altLang="zh-CN" dirty="0">
                <a:hlinkClick r:id="rId4"/>
              </a:rPr>
              <a:t>https://dart-pub.mirrors.sjtug.sjtu.edu.cn/</a:t>
            </a:r>
            <a:endParaRPr lang="en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" altLang="zh-CN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287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Topics</a:t>
            </a:r>
            <a:endParaRPr dirty="0"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78984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altLang="zh-CN" dirty="0">
                <a:solidFill>
                  <a:schemeClr val="accent4"/>
                </a:solidFill>
              </a:rPr>
              <a:t>Features</a:t>
            </a:r>
          </a:p>
          <a:p>
            <a:r>
              <a:rPr lang="en" altLang="zh-CN" dirty="0">
                <a:solidFill>
                  <a:schemeClr val="accent4"/>
                </a:solidFill>
              </a:rPr>
              <a:t>Try Flutter</a:t>
            </a:r>
          </a:p>
          <a:p>
            <a:r>
              <a:rPr lang="en" altLang="zh-CN" dirty="0">
                <a:solidFill>
                  <a:schemeClr val="accent4"/>
                </a:solidFill>
              </a:rPr>
              <a:t>Install Flutter</a:t>
            </a:r>
          </a:p>
          <a:p>
            <a:r>
              <a:rPr lang="en" altLang="zh-CN" dirty="0">
                <a:solidFill>
                  <a:schemeClr val="accent4"/>
                </a:solidFill>
              </a:rPr>
              <a:t>Set up an editor</a:t>
            </a:r>
          </a:p>
          <a:p>
            <a:r>
              <a:rPr lang="en" altLang="zh-CN" dirty="0">
                <a:solidFill>
                  <a:schemeClr val="accent4"/>
                </a:solidFill>
              </a:rPr>
              <a:t>Test drive</a:t>
            </a:r>
          </a:p>
          <a:p>
            <a:r>
              <a:rPr lang="en" altLang="zh-CN" dirty="0">
                <a:solidFill>
                  <a:schemeClr val="accent4"/>
                </a:solidFill>
              </a:rPr>
              <a:t>Learn More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Features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3343813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2321</Words>
  <Application>Microsoft Macintosh PowerPoint</Application>
  <PresentationFormat>全屏显示(16:9)</PresentationFormat>
  <Paragraphs>212</Paragraphs>
  <Slides>42</Slides>
  <Notes>39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45" baseType="lpstr">
      <vt:lpstr>Arial</vt:lpstr>
      <vt:lpstr>Roboto</vt:lpstr>
      <vt:lpstr>Geometric</vt:lpstr>
      <vt:lpstr>Get Started</vt:lpstr>
      <vt:lpstr>What is Flutter?</vt:lpstr>
      <vt:lpstr>Where to Start?</vt:lpstr>
      <vt:lpstr>Who's using Flutter?</vt:lpstr>
      <vt:lpstr>Using Flutter in China</vt:lpstr>
      <vt:lpstr>Using Flutter in China</vt:lpstr>
      <vt:lpstr>Using Flutter in China</vt:lpstr>
      <vt:lpstr>Topics</vt:lpstr>
      <vt:lpstr>Features</vt:lpstr>
      <vt:lpstr>Fast Development</vt:lpstr>
      <vt:lpstr>Expressive and Flexible UI</vt:lpstr>
      <vt:lpstr>Native Performance</vt:lpstr>
      <vt:lpstr>Try Flutter </vt:lpstr>
      <vt:lpstr>In your browser: https://flutter.dev/</vt:lpstr>
      <vt:lpstr>Codelabs &amp; workshops: https://flutter.dev/docs/codelabs</vt:lpstr>
      <vt:lpstr>Showcase: https://flutter.dev/showcase</vt:lpstr>
      <vt:lpstr>Learn from developers: https://www.youtube.com/flutterdev</vt:lpstr>
      <vt:lpstr>Install Flutter  It’s free and open source</vt:lpstr>
      <vt:lpstr>Install</vt:lpstr>
      <vt:lpstr>Platform setup</vt:lpstr>
      <vt:lpstr>Practice: Android setup</vt:lpstr>
      <vt:lpstr>Practice: Android setup</vt:lpstr>
      <vt:lpstr>Practice: Android setup</vt:lpstr>
      <vt:lpstr>Practice: Android setup</vt:lpstr>
      <vt:lpstr>Practice: Android setup</vt:lpstr>
      <vt:lpstr>Practice: Web setup</vt:lpstr>
      <vt:lpstr>Set up an editor https://flutter.dev/docs/get-started/editor </vt:lpstr>
      <vt:lpstr>Set up an editor</vt:lpstr>
      <vt:lpstr>Practice: Android Studio</vt:lpstr>
      <vt:lpstr>Practice: Android Studio</vt:lpstr>
      <vt:lpstr>Test drive https://flutter.dev/docs/get-started/test-drive?tab=androidstudio </vt:lpstr>
      <vt:lpstr>Test drive</vt:lpstr>
      <vt:lpstr>Practice: Android Studio</vt:lpstr>
      <vt:lpstr>Create the app</vt:lpstr>
      <vt:lpstr>Run the app</vt:lpstr>
      <vt:lpstr>Try hot reload</vt:lpstr>
      <vt:lpstr>Profile or release runs</vt:lpstr>
      <vt:lpstr>Learn More</vt:lpstr>
      <vt:lpstr>Flutter basics</vt:lpstr>
      <vt:lpstr>Apply your existing knowledge</vt:lpstr>
      <vt:lpstr>Other resources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Magic of Flutter</dc:title>
  <cp:lastModifiedBy>Walkman Neo</cp:lastModifiedBy>
  <cp:revision>126</cp:revision>
  <dcterms:modified xsi:type="dcterms:W3CDTF">2021-08-28T02:41:12Z</dcterms:modified>
</cp:coreProperties>
</file>